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D8246-3D6C-A8FD-CAF1-BF15F7ABD0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0C13E9-503C-19F9-9E2A-641E4C32C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7651DE-C682-93A1-B9AA-3BDAFE0C55CD}"/>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59D6F870-7B53-2F63-BE21-3171B6D1339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82C8D89-CEDD-BBCD-649B-9A896BA699A1}"/>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89675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83EE9-EE94-343A-4105-91010A27DF7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89127E-7CC8-6455-051B-396B3F846E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DC329-8A83-5723-85A5-0E31278F2EC0}"/>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962C2A11-7DAD-8F3F-1B62-342B4DD4288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B8D95B0-CABD-FE8E-6749-ACBD18117E74}"/>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158018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09B75A-5216-2F4A-77CD-96C65EFC3C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69A8A9-8FE7-2877-09EB-64AF11F444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0F2FE7-5F48-467D-10D6-7AAE649C670E}"/>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F224BB55-3EAF-F130-D6A7-095AEFF4F4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7FE54D4-605A-DEDF-FF65-B190A314CE60}"/>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348405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541C-6F18-5BF5-3FAC-974ADE4563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18A77D-6533-6502-C170-FA65F08B2B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35128-5F15-9A68-9EE2-BF77AE81676A}"/>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CE924D30-337C-B361-1FFD-9415B17C889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83834C-F7D1-385E-C454-6781A0E8BBBD}"/>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43420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F8B8-255B-3501-3B0D-D1DD856B60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5FA400C-33DB-FA06-4CEA-1B630A24AA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C41073-8CB1-EB12-C9C1-7E603E9B88AA}"/>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001F4E30-95BE-1E4B-DC0B-F76D781D064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310D194-B8D6-1420-1802-4F8E0621BEE2}"/>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189265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3CC29-138A-8995-87AF-264E821F49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4099BE-113C-6656-98F6-0FDEE9095A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D002BF-1218-451B-732C-3EA44453A8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0D2F2EB-4706-3441-81CF-B97032036048}"/>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6" name="Footer Placeholder 5">
            <a:extLst>
              <a:ext uri="{FF2B5EF4-FFF2-40B4-BE49-F238E27FC236}">
                <a16:creationId xmlns:a16="http://schemas.microsoft.com/office/drawing/2014/main" id="{1E2333D8-1654-9B15-D4AF-CDED21C7929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EE98D82-2F5C-01BE-DCD4-05373CCDC330}"/>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216493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D97F-E8EA-9FC0-7C67-53F9A197E4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F854BC-43CA-7C04-EAE5-0D1F3D2616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2A0F15-BAFC-5150-4463-F3BE99CBA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27AB75-A809-8D5E-0D02-BB9EFAF7D9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DB47E5-D51F-0031-C396-86A8842E1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E5C572-C0D2-A16E-DB91-9334BF94A178}"/>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8" name="Footer Placeholder 7">
            <a:extLst>
              <a:ext uri="{FF2B5EF4-FFF2-40B4-BE49-F238E27FC236}">
                <a16:creationId xmlns:a16="http://schemas.microsoft.com/office/drawing/2014/main" id="{1A210B00-12D9-589E-A08B-C082C10D29C3}"/>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FC64E5B-DAF4-BC80-04B1-3FD67487B59F}"/>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126338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99CA-05A6-8B79-6FED-482B62DCEE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2F21D3-C86F-EBE9-7D52-80FBDB2A361D}"/>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4" name="Footer Placeholder 3">
            <a:extLst>
              <a:ext uri="{FF2B5EF4-FFF2-40B4-BE49-F238E27FC236}">
                <a16:creationId xmlns:a16="http://schemas.microsoft.com/office/drawing/2014/main" id="{C467824B-D00A-99C4-0C42-6DC1DC5D267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6600114-E942-DD83-8130-9320AF46D553}"/>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57936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156DA-2B9D-D604-0C62-ABB16DCC4B73}"/>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3" name="Footer Placeholder 2">
            <a:extLst>
              <a:ext uri="{FF2B5EF4-FFF2-40B4-BE49-F238E27FC236}">
                <a16:creationId xmlns:a16="http://schemas.microsoft.com/office/drawing/2014/main" id="{77998832-5FEB-5DAF-742B-0F1D126CB41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6E10E72-34DD-D0BC-E8C9-96579CAF2E2E}"/>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346969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2827-57F0-1765-79B9-B2EF9D0483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948A22-BABE-976E-353E-07CAFDA1B4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5094FD-4F0F-6008-6E90-651940FBB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936490-19D1-437D-4176-0BEDF8EB4F94}"/>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6" name="Footer Placeholder 5">
            <a:extLst>
              <a:ext uri="{FF2B5EF4-FFF2-40B4-BE49-F238E27FC236}">
                <a16:creationId xmlns:a16="http://schemas.microsoft.com/office/drawing/2014/main" id="{70E74B62-B1D4-4C32-55F8-331557099E6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1FC49BF-4DA4-DB0A-E9CD-FB4D35144E4C}"/>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352136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6F5C-D430-5ED4-F055-F0B55ADF1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67C8AA-B039-20FB-BE73-B33B651B32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59E096C-5CE2-25F8-8760-90616B5D2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E749B-CEA2-93B4-B69C-1E15E5C8A9DB}"/>
              </a:ext>
            </a:extLst>
          </p:cNvPr>
          <p:cNvSpPr>
            <a:spLocks noGrp="1"/>
          </p:cNvSpPr>
          <p:nvPr>
            <p:ph type="dt" sz="half" idx="10"/>
          </p:nvPr>
        </p:nvSpPr>
        <p:spPr/>
        <p:txBody>
          <a:bodyPr/>
          <a:lstStyle/>
          <a:p>
            <a:fld id="{5553E56B-AB64-42BC-B8F3-444C5A317170}" type="datetimeFigureOut">
              <a:rPr lang="en-GB" smtClean="0"/>
              <a:t>14/12/2022</a:t>
            </a:fld>
            <a:endParaRPr lang="en-GB" dirty="0"/>
          </a:p>
        </p:txBody>
      </p:sp>
      <p:sp>
        <p:nvSpPr>
          <p:cNvPr id="6" name="Footer Placeholder 5">
            <a:extLst>
              <a:ext uri="{FF2B5EF4-FFF2-40B4-BE49-F238E27FC236}">
                <a16:creationId xmlns:a16="http://schemas.microsoft.com/office/drawing/2014/main" id="{1E8E3CBE-5AB1-16C4-358D-57245FFC672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2944EE9-448A-6ED8-8757-5C4DFDBEB5FF}"/>
              </a:ext>
            </a:extLst>
          </p:cNvPr>
          <p:cNvSpPr>
            <a:spLocks noGrp="1"/>
          </p:cNvSpPr>
          <p:nvPr>
            <p:ph type="sldNum" sz="quarter" idx="12"/>
          </p:nvPr>
        </p:nvSpPr>
        <p:spPr/>
        <p:txBody>
          <a:bodyPr/>
          <a:lstStyle/>
          <a:p>
            <a:fld id="{2D213F81-C8A8-48B0-A89B-D3DCA377A7FB}" type="slidenum">
              <a:rPr lang="en-GB" smtClean="0"/>
              <a:t>‹#›</a:t>
            </a:fld>
            <a:endParaRPr lang="en-GB" dirty="0"/>
          </a:p>
        </p:txBody>
      </p:sp>
    </p:spTree>
    <p:extLst>
      <p:ext uri="{BB962C8B-B14F-4D97-AF65-F5344CB8AC3E}">
        <p14:creationId xmlns:p14="http://schemas.microsoft.com/office/powerpoint/2010/main" val="160209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614A64-7D9A-ABE3-2DA6-197E693EF0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962DB8-8F40-AB83-BFF4-91F7B7645D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85A592-14D5-F086-91C2-3D637F2FDA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3E56B-AB64-42BC-B8F3-444C5A317170}" type="datetimeFigureOut">
              <a:rPr lang="en-GB" smtClean="0"/>
              <a:t>14/12/2022</a:t>
            </a:fld>
            <a:endParaRPr lang="en-GB" dirty="0"/>
          </a:p>
        </p:txBody>
      </p:sp>
      <p:sp>
        <p:nvSpPr>
          <p:cNvPr id="5" name="Footer Placeholder 4">
            <a:extLst>
              <a:ext uri="{FF2B5EF4-FFF2-40B4-BE49-F238E27FC236}">
                <a16:creationId xmlns:a16="http://schemas.microsoft.com/office/drawing/2014/main" id="{20CD0DB6-A298-2320-4CC7-60239AF5E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6150734-34D0-8AFA-E273-6F1E79B7D8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13F81-C8A8-48B0-A89B-D3DCA377A7FB}" type="slidenum">
              <a:rPr lang="en-GB" smtClean="0"/>
              <a:t>‹#›</a:t>
            </a:fld>
            <a:endParaRPr lang="en-GB" dirty="0"/>
          </a:p>
        </p:txBody>
      </p:sp>
    </p:spTree>
    <p:extLst>
      <p:ext uri="{BB962C8B-B14F-4D97-AF65-F5344CB8AC3E}">
        <p14:creationId xmlns:p14="http://schemas.microsoft.com/office/powerpoint/2010/main" val="213750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3158CF-146E-754C-B031-19F8ECE86DCC}"/>
              </a:ext>
            </a:extLst>
          </p:cNvPr>
          <p:cNvSpPr>
            <a:spLocks noGrp="1"/>
          </p:cNvSpPr>
          <p:nvPr>
            <p:ph type="ctrTitle"/>
          </p:nvPr>
        </p:nvSpPr>
        <p:spPr>
          <a:xfrm>
            <a:off x="1366160" y="4376508"/>
            <a:ext cx="9623404" cy="1257202"/>
          </a:xfrm>
        </p:spPr>
        <p:txBody>
          <a:bodyPr>
            <a:noAutofit/>
          </a:bodyPr>
          <a:lstStyle/>
          <a:p>
            <a:pPr algn="l"/>
            <a:r>
              <a:rPr lang="en-GB" sz="4800" dirty="0" err="1"/>
              <a:t>Wixams</a:t>
            </a:r>
            <a:r>
              <a:rPr lang="en-GB" sz="4800" dirty="0"/>
              <a:t> Tree Primary Capacity expansion – consultation meeting 6 Dec 2022 </a:t>
            </a:r>
          </a:p>
        </p:txBody>
      </p:sp>
      <p:sp>
        <p:nvSpPr>
          <p:cNvPr id="18" name="Rectangle 17">
            <a:extLst>
              <a:ext uri="{FF2B5EF4-FFF2-40B4-BE49-F238E27FC236}">
                <a16:creationId xmlns:a16="http://schemas.microsoft.com/office/drawing/2014/main" id="{A2555B16-BE1D-4C33-A27C-FF0671B6C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a:extLst>
              <a:ext uri="{FF2B5EF4-FFF2-40B4-BE49-F238E27FC236}">
                <a16:creationId xmlns:a16="http://schemas.microsoft.com/office/drawing/2014/main" id="{1FA3D8B8-E0AD-EF43-D4F4-E553C9EFCA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8454" y="1538963"/>
            <a:ext cx="8635091" cy="1601670"/>
          </a:xfrm>
          <a:prstGeom prst="rect">
            <a:avLst/>
          </a:prstGeom>
          <a:effectLst>
            <a:outerShdw blurRad="406400" dist="317500" dir="5400000" sx="89000" sy="89000" rotWithShape="0">
              <a:prstClr val="black">
                <a:alpha val="15000"/>
              </a:prstClr>
            </a:outerShdw>
          </a:effectLst>
        </p:spPr>
      </p:pic>
      <p:sp>
        <p:nvSpPr>
          <p:cNvPr id="7" name="Rectangle 6">
            <a:extLst>
              <a:ext uri="{FF2B5EF4-FFF2-40B4-BE49-F238E27FC236}">
                <a16:creationId xmlns:a16="http://schemas.microsoft.com/office/drawing/2014/main" id="{D7F70237-5ACC-6B4B-35B7-139B231BF843}"/>
              </a:ext>
            </a:extLst>
          </p:cNvPr>
          <p:cNvSpPr/>
          <p:nvPr/>
        </p:nvSpPr>
        <p:spPr>
          <a:xfrm>
            <a:off x="0" y="891540"/>
            <a:ext cx="722376" cy="5071110"/>
          </a:xfrm>
          <a:prstGeom prst="rect">
            <a:avLst/>
          </a:prstGeom>
          <a:solidFill>
            <a:srgbClr val="1F2E6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7888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Background</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lstStyle/>
          <a:p>
            <a:r>
              <a:rPr lang="en-GB" dirty="0">
                <a:solidFill>
                  <a:schemeClr val="bg1"/>
                </a:solidFill>
              </a:rPr>
              <a:t>We have been working with Bedford Borough Council over the past few years to make sure there are sufficient primary school places in </a:t>
            </a:r>
            <a:r>
              <a:rPr lang="en-GB" dirty="0" err="1">
                <a:solidFill>
                  <a:schemeClr val="bg1"/>
                </a:solidFill>
              </a:rPr>
              <a:t>Wixams</a:t>
            </a:r>
            <a:r>
              <a:rPr lang="en-GB" dirty="0">
                <a:solidFill>
                  <a:schemeClr val="bg1"/>
                </a:solidFill>
              </a:rPr>
              <a:t>.</a:t>
            </a:r>
          </a:p>
          <a:p>
            <a:r>
              <a:rPr lang="en-GB" dirty="0">
                <a:solidFill>
                  <a:schemeClr val="bg1"/>
                </a:solidFill>
              </a:rPr>
              <a:t>For this academic year we agreed to take on an extra form of entry in Reception to cater for a bulge year group. </a:t>
            </a:r>
          </a:p>
          <a:p>
            <a:r>
              <a:rPr lang="en-GB" dirty="0">
                <a:solidFill>
                  <a:schemeClr val="bg1"/>
                </a:solidFill>
              </a:rPr>
              <a:t>Bedford Borough Council pupil projections have now shown that this extra form of entry is needed year on year going forward. </a:t>
            </a:r>
          </a:p>
          <a:p>
            <a:r>
              <a:rPr lang="en-GB" dirty="0">
                <a:solidFill>
                  <a:schemeClr val="bg1"/>
                </a:solidFill>
              </a:rPr>
              <a:t>We are currently consulting with parents, prospective parents, local schools and stakeholders to establish their views on this proposed expansion. </a:t>
            </a:r>
          </a:p>
        </p:txBody>
      </p:sp>
      <p:pic>
        <p:nvPicPr>
          <p:cNvPr id="4" name="Graphic 3">
            <a:extLst>
              <a:ext uri="{FF2B5EF4-FFF2-40B4-BE49-F238E27FC236}">
                <a16:creationId xmlns:a16="http://schemas.microsoft.com/office/drawing/2014/main" id="{57319987-CBC3-C772-5475-E20B210AB1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300928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Funding </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lstStyle/>
          <a:p>
            <a:r>
              <a:rPr lang="en-GB" dirty="0">
                <a:solidFill>
                  <a:schemeClr val="bg1"/>
                </a:solidFill>
              </a:rPr>
              <a:t>Bedford Borough Council have consulted with all schools in the borough in recent weeks and have now confirmed they will guarantee pupil funding for </a:t>
            </a:r>
            <a:r>
              <a:rPr lang="en-GB" dirty="0" err="1">
                <a:solidFill>
                  <a:schemeClr val="bg1"/>
                </a:solidFill>
              </a:rPr>
              <a:t>Wixams</a:t>
            </a:r>
            <a:r>
              <a:rPr lang="en-GB" dirty="0">
                <a:solidFill>
                  <a:schemeClr val="bg1"/>
                </a:solidFill>
              </a:rPr>
              <a:t> Tree Primary for the next 4 academic years. </a:t>
            </a:r>
          </a:p>
          <a:p>
            <a:r>
              <a:rPr lang="en-GB" dirty="0">
                <a:solidFill>
                  <a:schemeClr val="bg1"/>
                </a:solidFill>
              </a:rPr>
              <a:t>This allows </a:t>
            </a:r>
            <a:r>
              <a:rPr lang="en-GB" dirty="0" err="1">
                <a:solidFill>
                  <a:schemeClr val="bg1"/>
                </a:solidFill>
              </a:rPr>
              <a:t>Wixams</a:t>
            </a:r>
            <a:r>
              <a:rPr lang="en-GB" dirty="0">
                <a:solidFill>
                  <a:schemeClr val="bg1"/>
                </a:solidFill>
              </a:rPr>
              <a:t> Tree Primary to plan the resourcing needed to increase the capacity of the school without financial risk. </a:t>
            </a:r>
          </a:p>
          <a:p>
            <a:r>
              <a:rPr lang="en-GB" dirty="0">
                <a:solidFill>
                  <a:schemeClr val="bg1"/>
                </a:solidFill>
              </a:rPr>
              <a:t>In this academic year we have increased the capacity of </a:t>
            </a:r>
            <a:r>
              <a:rPr lang="en-GB" dirty="0" err="1">
                <a:solidFill>
                  <a:schemeClr val="bg1"/>
                </a:solidFill>
              </a:rPr>
              <a:t>Wixams</a:t>
            </a:r>
            <a:r>
              <a:rPr lang="en-GB" dirty="0">
                <a:solidFill>
                  <a:schemeClr val="bg1"/>
                </a:solidFill>
              </a:rPr>
              <a:t> Tree Primary’s School Leadership Team to continue to strengthen and improve the school and we have increased the number of school administration roles. </a:t>
            </a:r>
          </a:p>
        </p:txBody>
      </p:sp>
      <p:pic>
        <p:nvPicPr>
          <p:cNvPr id="4" name="Graphic 3">
            <a:extLst>
              <a:ext uri="{FF2B5EF4-FFF2-40B4-BE49-F238E27FC236}">
                <a16:creationId xmlns:a16="http://schemas.microsoft.com/office/drawing/2014/main" id="{B9C346CE-079D-31D1-1817-251101DC21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278945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Physical Capacity and space</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lstStyle/>
          <a:p>
            <a:r>
              <a:rPr lang="en-GB" dirty="0">
                <a:solidFill>
                  <a:schemeClr val="bg1"/>
                </a:solidFill>
              </a:rPr>
              <a:t>Bedford Borough Council have provided capital growth funding to increase the physical space at the school with an extension block in order to meet likely pupil place need.This provides the necessary teaching spaces within a permanent single building to accommodate 3 forms of entry. </a:t>
            </a:r>
          </a:p>
          <a:p>
            <a:r>
              <a:rPr lang="en-GB" dirty="0">
                <a:solidFill>
                  <a:schemeClr val="bg1"/>
                </a:solidFill>
              </a:rPr>
              <a:t>It is likely that pupil growth in Y2-6 will be gradual over the next 4 years as families move into </a:t>
            </a:r>
            <a:r>
              <a:rPr lang="en-GB" dirty="0" err="1">
                <a:solidFill>
                  <a:schemeClr val="bg1"/>
                </a:solidFill>
              </a:rPr>
              <a:t>Wixams</a:t>
            </a:r>
            <a:r>
              <a:rPr lang="en-GB" dirty="0">
                <a:solidFill>
                  <a:schemeClr val="bg1"/>
                </a:solidFill>
              </a:rPr>
              <a:t>. The current national economic uncertainty makes this gradual increase in pupil numbers more likely. </a:t>
            </a:r>
          </a:p>
          <a:p>
            <a:r>
              <a:rPr lang="en-GB" dirty="0">
                <a:solidFill>
                  <a:schemeClr val="bg1"/>
                </a:solidFill>
              </a:rPr>
              <a:t>Whilst we do not gain any increased dining space. A split lunchtime for different year groups allows us to manage this limitation. </a:t>
            </a:r>
          </a:p>
        </p:txBody>
      </p:sp>
      <p:pic>
        <p:nvPicPr>
          <p:cNvPr id="4" name="Graphic 3">
            <a:extLst>
              <a:ext uri="{FF2B5EF4-FFF2-40B4-BE49-F238E27FC236}">
                <a16:creationId xmlns:a16="http://schemas.microsoft.com/office/drawing/2014/main" id="{0342CDB2-AACD-E429-1158-AB9C353AD6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306800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Traffic on Green Lane </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normAutofit lnSpcReduction="10000"/>
          </a:bodyPr>
          <a:lstStyle/>
          <a:p>
            <a:r>
              <a:rPr lang="en-GB" dirty="0">
                <a:solidFill>
                  <a:schemeClr val="bg1"/>
                </a:solidFill>
              </a:rPr>
              <a:t>A main concern which has been raised during the consultation so far is traffic congestion on Green Lane. </a:t>
            </a:r>
          </a:p>
          <a:p>
            <a:r>
              <a:rPr lang="en-GB" dirty="0">
                <a:solidFill>
                  <a:schemeClr val="bg1"/>
                </a:solidFill>
              </a:rPr>
              <a:t>Bedford Borough Council are working on traffic calming measures and ways to improve the local public infrastructure to have more open linking roads to Green Lane as the next phase of Wixams is built and completed.</a:t>
            </a:r>
          </a:p>
          <a:p>
            <a:r>
              <a:rPr lang="en-GB" dirty="0">
                <a:solidFill>
                  <a:schemeClr val="bg1"/>
                </a:solidFill>
              </a:rPr>
              <a:t>It is possible though not certain that the current entrance to </a:t>
            </a:r>
            <a:r>
              <a:rPr lang="en-GB" dirty="0" err="1">
                <a:solidFill>
                  <a:schemeClr val="bg1"/>
                </a:solidFill>
              </a:rPr>
              <a:t>Wixams</a:t>
            </a:r>
            <a:r>
              <a:rPr lang="en-GB" dirty="0">
                <a:solidFill>
                  <a:schemeClr val="bg1"/>
                </a:solidFill>
              </a:rPr>
              <a:t> Tree Primary and </a:t>
            </a:r>
            <a:r>
              <a:rPr lang="en-GB" dirty="0" err="1">
                <a:solidFill>
                  <a:schemeClr val="bg1"/>
                </a:solidFill>
              </a:rPr>
              <a:t>Wixams</a:t>
            </a:r>
            <a:r>
              <a:rPr lang="en-GB" dirty="0">
                <a:solidFill>
                  <a:schemeClr val="bg1"/>
                </a:solidFill>
              </a:rPr>
              <a:t> Academy will be widened in 2023-24 to enable a more convenient drop-off zone for parents. </a:t>
            </a:r>
          </a:p>
          <a:p>
            <a:r>
              <a:rPr lang="en-GB" dirty="0">
                <a:solidFill>
                  <a:schemeClr val="bg1"/>
                </a:solidFill>
              </a:rPr>
              <a:t>It is likely that the vast majority of new pupils will live within a walkable distance to school. </a:t>
            </a:r>
          </a:p>
        </p:txBody>
      </p:sp>
      <p:pic>
        <p:nvPicPr>
          <p:cNvPr id="4" name="Graphic 3">
            <a:extLst>
              <a:ext uri="{FF2B5EF4-FFF2-40B4-BE49-F238E27FC236}">
                <a16:creationId xmlns:a16="http://schemas.microsoft.com/office/drawing/2014/main" id="{16A27533-13D4-CDE1-570B-5865337A95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3114726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Continuing to strengthen the school</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normAutofit/>
          </a:bodyPr>
          <a:lstStyle/>
          <a:p>
            <a:r>
              <a:rPr lang="en-GB" dirty="0">
                <a:solidFill>
                  <a:schemeClr val="bg1"/>
                </a:solidFill>
              </a:rPr>
              <a:t>Increasing the capacity of a school increases the demands for school leaders and teachers to continue to improve the school year-by-year. </a:t>
            </a:r>
          </a:p>
          <a:p>
            <a:r>
              <a:rPr lang="en-GB" dirty="0">
                <a:solidFill>
                  <a:schemeClr val="bg1"/>
                </a:solidFill>
              </a:rPr>
              <a:t>We have increased the size of the School Leadership Team in September 2022 adding 2 Assistant Principals (Mrs </a:t>
            </a:r>
            <a:r>
              <a:rPr lang="en-GB" dirty="0" err="1">
                <a:solidFill>
                  <a:schemeClr val="bg1"/>
                </a:solidFill>
              </a:rPr>
              <a:t>Neate</a:t>
            </a:r>
            <a:r>
              <a:rPr lang="en-GB" dirty="0">
                <a:solidFill>
                  <a:schemeClr val="bg1"/>
                </a:solidFill>
              </a:rPr>
              <a:t> and Mrs </a:t>
            </a:r>
            <a:r>
              <a:rPr lang="en-GB" dirty="0" err="1">
                <a:solidFill>
                  <a:schemeClr val="bg1"/>
                </a:solidFill>
              </a:rPr>
              <a:t>Hounsome</a:t>
            </a:r>
            <a:r>
              <a:rPr lang="en-GB" dirty="0">
                <a:solidFill>
                  <a:schemeClr val="bg1"/>
                </a:solidFill>
              </a:rPr>
              <a:t>). By doubling the size of the School Leadership Team we have the capacity needed to improve current standards and to improve standards as the school grows in size. </a:t>
            </a:r>
          </a:p>
          <a:p>
            <a:r>
              <a:rPr lang="en-GB" dirty="0">
                <a:solidFill>
                  <a:schemeClr val="bg1"/>
                </a:solidFill>
              </a:rPr>
              <a:t>BCAT appointed a permanent CEO (Hywel Jones) who is an experienced Multi-Academy Trust Senior Leader and has a track record of growing schools whilst improving standards. </a:t>
            </a:r>
          </a:p>
        </p:txBody>
      </p:sp>
      <p:pic>
        <p:nvPicPr>
          <p:cNvPr id="4" name="Graphic 3">
            <a:extLst>
              <a:ext uri="{FF2B5EF4-FFF2-40B4-BE49-F238E27FC236}">
                <a16:creationId xmlns:a16="http://schemas.microsoft.com/office/drawing/2014/main" id="{D8C0A8C6-0988-89CE-A70A-C8EF97E5C4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385265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F2E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40-3A45-8CFF-89A3-01F08CD6DDD9}"/>
              </a:ext>
            </a:extLst>
          </p:cNvPr>
          <p:cNvSpPr>
            <a:spLocks noGrp="1"/>
          </p:cNvSpPr>
          <p:nvPr>
            <p:ph type="title"/>
          </p:nvPr>
        </p:nvSpPr>
        <p:spPr/>
        <p:txBody>
          <a:bodyPr/>
          <a:lstStyle/>
          <a:p>
            <a:r>
              <a:rPr lang="en-GB" b="1" dirty="0">
                <a:solidFill>
                  <a:schemeClr val="bg1"/>
                </a:solidFill>
              </a:rPr>
              <a:t>Other aspects</a:t>
            </a:r>
          </a:p>
        </p:txBody>
      </p:sp>
      <p:sp>
        <p:nvSpPr>
          <p:cNvPr id="3" name="Content Placeholder 2">
            <a:extLst>
              <a:ext uri="{FF2B5EF4-FFF2-40B4-BE49-F238E27FC236}">
                <a16:creationId xmlns:a16="http://schemas.microsoft.com/office/drawing/2014/main" id="{B2C62694-DB3C-EE3D-B803-82296AA15D11}"/>
              </a:ext>
            </a:extLst>
          </p:cNvPr>
          <p:cNvSpPr>
            <a:spLocks noGrp="1"/>
          </p:cNvSpPr>
          <p:nvPr>
            <p:ph idx="1"/>
          </p:nvPr>
        </p:nvSpPr>
        <p:spPr/>
        <p:txBody>
          <a:bodyPr>
            <a:normAutofit fontScale="77500" lnSpcReduction="20000"/>
          </a:bodyPr>
          <a:lstStyle/>
          <a:p>
            <a:r>
              <a:rPr lang="en-GB" dirty="0">
                <a:solidFill>
                  <a:schemeClr val="bg1"/>
                </a:solidFill>
              </a:rPr>
              <a:t>We are not proposing to change other aspects of the admissions criteria for Wixams Tree Primary. The proposed change simply changes the capacity at the school. </a:t>
            </a:r>
          </a:p>
          <a:p>
            <a:r>
              <a:rPr lang="en-GB" dirty="0">
                <a:solidFill>
                  <a:schemeClr val="bg1"/>
                </a:solidFill>
              </a:rPr>
              <a:t>The Pupil-Teacher ratios at Wixams Tree Primary are currently in line with national averages and we expect this to continue. </a:t>
            </a:r>
          </a:p>
          <a:p>
            <a:r>
              <a:rPr lang="en-GB" dirty="0">
                <a:solidFill>
                  <a:schemeClr val="bg1"/>
                </a:solidFill>
              </a:rPr>
              <a:t>The current play areas are large in size and can easily accommodate the proposed capacity increase. We are looking of ways to make the play area more interesting for pupils (i.e. we are currently establishing the viability of a forest school area). </a:t>
            </a:r>
          </a:p>
          <a:p>
            <a:r>
              <a:rPr lang="en-GB" dirty="0">
                <a:solidFill>
                  <a:schemeClr val="bg1"/>
                </a:solidFill>
              </a:rPr>
              <a:t>Two consultation responses received so far have enquired whether it may be possible to increase the capacity of the  after-school provision. We are looking into this and whether or not this would be viable would be based on the level of demand from parents/carers. </a:t>
            </a:r>
          </a:p>
          <a:p>
            <a:r>
              <a:rPr lang="en-GB" dirty="0">
                <a:solidFill>
                  <a:schemeClr val="bg1"/>
                </a:solidFill>
              </a:rPr>
              <a:t>Once the consultation is completed we will share a summary of responses, and any changes that we identify in response to the consultation process, to all parents/carers, prospective parents and local stakeholders. </a:t>
            </a:r>
          </a:p>
          <a:p>
            <a:r>
              <a:rPr lang="en-GB" dirty="0">
                <a:solidFill>
                  <a:schemeClr val="bg1"/>
                </a:solidFill>
              </a:rPr>
              <a:t>A business case will be submitted to the Regional Director of the Department for Education as required under guidance following the consultation process</a:t>
            </a:r>
          </a:p>
        </p:txBody>
      </p:sp>
      <p:pic>
        <p:nvPicPr>
          <p:cNvPr id="5" name="Graphic 4">
            <a:extLst>
              <a:ext uri="{FF2B5EF4-FFF2-40B4-BE49-F238E27FC236}">
                <a16:creationId xmlns:a16="http://schemas.microsoft.com/office/drawing/2014/main" id="{D4B5E5A9-A948-35C5-2F1A-F5D9902CDF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0471" y="6057735"/>
            <a:ext cx="3121927" cy="508329"/>
          </a:xfrm>
          <a:prstGeom prst="rect">
            <a:avLst/>
          </a:prstGeom>
        </p:spPr>
      </p:pic>
    </p:spTree>
    <p:extLst>
      <p:ext uri="{BB962C8B-B14F-4D97-AF65-F5344CB8AC3E}">
        <p14:creationId xmlns:p14="http://schemas.microsoft.com/office/powerpoint/2010/main" val="424505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737</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Wixams Tree Primary Capacity expansion – consultation meeting 6 Dec 2022 </vt:lpstr>
      <vt:lpstr>Background</vt:lpstr>
      <vt:lpstr>Funding </vt:lpstr>
      <vt:lpstr>Physical Capacity and space</vt:lpstr>
      <vt:lpstr>Traffic on Green Lane </vt:lpstr>
      <vt:lpstr>Continuing to strengthen the school</vt:lpstr>
      <vt:lpstr>Other aspects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Employee Terms and Conditions</dc:title>
  <dc:creator>Natalie Robertson</dc:creator>
  <cp:lastModifiedBy>Endress, Maria</cp:lastModifiedBy>
  <cp:revision>5</cp:revision>
  <dcterms:created xsi:type="dcterms:W3CDTF">2022-11-10T15:49:28Z</dcterms:created>
  <dcterms:modified xsi:type="dcterms:W3CDTF">2022-12-14T12:36:18Z</dcterms:modified>
</cp:coreProperties>
</file>